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01" r:id="rId3"/>
    <p:sldId id="282" r:id="rId4"/>
    <p:sldId id="283" r:id="rId5"/>
    <p:sldId id="292" r:id="rId6"/>
    <p:sldId id="297" r:id="rId7"/>
    <p:sldId id="284" r:id="rId8"/>
    <p:sldId id="287" r:id="rId9"/>
    <p:sldId id="286" r:id="rId10"/>
    <p:sldId id="288" r:id="rId11"/>
    <p:sldId id="289" r:id="rId12"/>
    <p:sldId id="263" r:id="rId13"/>
    <p:sldId id="285" r:id="rId14"/>
    <p:sldId id="293" r:id="rId15"/>
    <p:sldId id="259" r:id="rId16"/>
    <p:sldId id="281" r:id="rId17"/>
    <p:sldId id="290" r:id="rId18"/>
    <p:sldId id="294" r:id="rId19"/>
    <p:sldId id="298" r:id="rId20"/>
    <p:sldId id="265" r:id="rId21"/>
    <p:sldId id="268" r:id="rId22"/>
    <p:sldId id="299" r:id="rId23"/>
    <p:sldId id="271" r:id="rId24"/>
    <p:sldId id="296" r:id="rId25"/>
    <p:sldId id="269" r:id="rId26"/>
    <p:sldId id="300" r:id="rId27"/>
    <p:sldId id="272" r:id="rId28"/>
    <p:sldId id="295" r:id="rId29"/>
    <p:sldId id="274" r:id="rId30"/>
    <p:sldId id="277" r:id="rId31"/>
    <p:sldId id="276" r:id="rId32"/>
    <p:sldId id="278" r:id="rId33"/>
    <p:sldId id="279" r:id="rId34"/>
    <p:sldId id="266" r:id="rId35"/>
    <p:sldId id="275" r:id="rId36"/>
    <p:sldId id="291" r:id="rId37"/>
    <p:sldId id="267" r:id="rId38"/>
    <p:sldId id="270" r:id="rId39"/>
    <p:sldId id="280" r:id="rId40"/>
    <p:sldId id="260" r:id="rId41"/>
    <p:sldId id="262" r:id="rId42"/>
    <p:sldId id="264" r:id="rId43"/>
    <p:sldId id="27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72870" autoAdjust="0"/>
  </p:normalViewPr>
  <p:slideViewPr>
    <p:cSldViewPr showGuides="1">
      <p:cViewPr>
        <p:scale>
          <a:sx n="60" d="100"/>
          <a:sy n="60" d="100"/>
        </p:scale>
        <p:origin x="-7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B2C87-9B8B-464E-95B2-88A006C5099F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BA9A7-CE8F-41E3-A205-B77CE4B2A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4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pi.instructure.com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09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Intentionally out of order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82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Alt-tab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CustomizingCanvas</a:t>
            </a:r>
            <a:endParaRPr lang="en-US" baseline="0" dirty="0" smtClean="0"/>
          </a:p>
          <a:p>
            <a:r>
              <a:rPr lang="en-US" dirty="0" smtClean="0"/>
              <a:t>This deck</a:t>
            </a:r>
            <a:r>
              <a:rPr lang="en-US" baseline="0" dirty="0" smtClean="0"/>
              <a:t> will be posted there as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50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slow</a:t>
            </a:r>
          </a:p>
          <a:p>
            <a:endParaRPr lang="en-US" dirty="0" smtClean="0"/>
          </a:p>
          <a:p>
            <a:r>
              <a:rPr lang="en-US" dirty="0" smtClean="0"/>
              <a:t>Remember – info will be available</a:t>
            </a:r>
            <a:r>
              <a:rPr lang="en-US" baseline="0" dirty="0" smtClean="0"/>
              <a:t> online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6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we go through this it</a:t>
            </a:r>
            <a:r>
              <a:rPr lang="en-US" baseline="0" dirty="0" smtClean="0"/>
              <a:t> is important to get in the right frame of mind…</a:t>
            </a:r>
          </a:p>
          <a:p>
            <a:endParaRPr lang="en-US" dirty="0" smtClean="0"/>
          </a:p>
          <a:p>
            <a:r>
              <a:rPr lang="en-US" dirty="0" smtClean="0"/>
              <a:t>Ideas, browsing, might not agree</a:t>
            </a:r>
          </a:p>
          <a:p>
            <a:endParaRPr lang="en-US" dirty="0" smtClean="0"/>
          </a:p>
          <a:p>
            <a:r>
              <a:rPr lang="en-US" dirty="0" smtClean="0"/>
              <a:t>You don’t have to build, you can hire a contractor </a:t>
            </a:r>
            <a:r>
              <a:rPr lang="en-US" dirty="0" err="1" smtClean="0"/>
              <a:t>Instructure</a:t>
            </a:r>
            <a:r>
              <a:rPr lang="en-US" baseline="0" dirty="0" smtClean="0"/>
              <a:t> has a department or you can go elsewhere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12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any good article -&gt;</a:t>
            </a:r>
            <a:r>
              <a:rPr lang="en-US" baseline="0" dirty="0" smtClean="0"/>
              <a:t> start with concepts</a:t>
            </a:r>
          </a:p>
          <a:p>
            <a:endParaRPr lang="en-US" dirty="0" smtClean="0"/>
          </a:p>
          <a:p>
            <a:r>
              <a:rPr lang="en-US" dirty="0" smtClean="0"/>
              <a:t>How We Think About </a:t>
            </a:r>
            <a:r>
              <a:rPr lang="en-US" dirty="0" err="1" smtClean="0"/>
              <a:t>Edu</a:t>
            </a:r>
            <a:r>
              <a:rPr lang="en-US" dirty="0" smtClean="0"/>
              <a:t> Software – Hubs and Spokes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2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Goal</a:t>
            </a:r>
            <a:r>
              <a:rPr lang="en-US" dirty="0" smtClean="0"/>
              <a:t>: </a:t>
            </a:r>
            <a:r>
              <a:rPr lang="en-US" sz="1200" dirty="0" smtClean="0"/>
              <a:t>You Should Never have to ask </a:t>
            </a:r>
            <a:br>
              <a:rPr lang="en-US" sz="1200" dirty="0" smtClean="0"/>
            </a:br>
            <a:r>
              <a:rPr lang="en-US" dirty="0" smtClean="0"/>
              <a:t>“Where do I Go for…”</a:t>
            </a:r>
          </a:p>
          <a:p>
            <a:endParaRPr lang="en-US" dirty="0" smtClean="0"/>
          </a:p>
          <a:p>
            <a:r>
              <a:rPr lang="en-US" dirty="0" smtClean="0"/>
              <a:t>Canvas serves three different</a:t>
            </a:r>
            <a:r>
              <a:rPr lang="en-US" baseline="0" dirty="0" smtClean="0"/>
              <a:t> types of users -&gt; complicated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28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they are really cool</a:t>
            </a:r>
          </a:p>
          <a:p>
            <a:endParaRPr lang="en-US" dirty="0" smtClean="0"/>
          </a:p>
          <a:p>
            <a:r>
              <a:rPr lang="en-US" dirty="0" smtClean="0"/>
              <a:t>And we won’t be talking about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35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Took Some things out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68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Clarify for parents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82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z="2200" b="1" dirty="0" smtClean="0"/>
              <a:t>LTI app example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b="0" dirty="0" smtClean="0"/>
              <a:t> - handles</a:t>
            </a:r>
            <a:r>
              <a:rPr lang="en-US" sz="2200" b="0" baseline="0" dirty="0" smtClean="0"/>
              <a:t> cross site login</a:t>
            </a:r>
          </a:p>
          <a:p>
            <a:pPr marL="0" indent="0">
              <a:buFont typeface="Arial" pitchFamily="34" charset="0"/>
              <a:buNone/>
            </a:pPr>
            <a:r>
              <a:rPr lang="en-US" sz="2200" b="0" baseline="0" dirty="0" smtClean="0"/>
              <a:t> - makes it feel like one hub</a:t>
            </a:r>
            <a:endParaRPr lang="en-US" sz="22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4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09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Nice example of integrating two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tools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javascript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those interested: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("body").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("class").match(/\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bcontext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-course_(.[0-9]*)/)) {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("body") .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("class") .match(/\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bcontext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-course_(.[0-9]*)/)[1]; $.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getJSON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/v1/courses/"+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+"/users", 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enrollment_role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TeacherEnrollment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function (data) { $.each(data, function (index, teacher) { $("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div#left-side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ul#section-tabs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") .append("&lt;li class='section added'&gt;&lt;a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href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=/courses/" +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"/users/"+teacher["id"] + "&gt;Prof. "+ teacher["name"] + "&lt;/a&gt;&lt;/li&gt;"); } ); } ); 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8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 smtClean="0"/>
              <a:t>Alt +</a:t>
            </a:r>
            <a:r>
              <a:rPr lang="en-US" sz="1200" b="1" baseline="0" dirty="0" smtClean="0"/>
              <a:t> tab to browser and demonstrate</a:t>
            </a:r>
            <a:endParaRPr lang="en-US" sz="1200" b="1" dirty="0" smtClean="0"/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i="1" dirty="0" smtClean="0"/>
              <a:t>*Pass </a:t>
            </a:r>
            <a:r>
              <a:rPr lang="en-US" sz="1100" i="1" dirty="0" smtClean="0">
                <a:hlinkClick r:id="rId3" action="ppaction://hlinksldjump"/>
              </a:rPr>
              <a:t>parameters in URL </a:t>
            </a:r>
            <a:r>
              <a:rPr lang="en-US" sz="1100" i="1" dirty="0" smtClean="0"/>
              <a:t>to preset form fields</a:t>
            </a:r>
            <a:endParaRPr lang="en-US" sz="11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3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other</a:t>
            </a:r>
            <a:r>
              <a:rPr lang="en-US" baseline="0" dirty="0" smtClean="0"/>
              <a:t> features rely more on external sites but utilize canvas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2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bg1"/>
                </a:solidFill>
              </a:rPr>
              <a:t>Problem: Students and Parents Should Find Everything on the Canvas Hub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Solution: LTI four11 dashboard STUDENTS AND PARENTS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Download Schedule, Grades</a:t>
            </a:r>
          </a:p>
          <a:p>
            <a:pPr marL="457200" lvl="1" indent="0">
              <a:buNone/>
            </a:pPr>
            <a:r>
              <a:rPr lang="en-US" sz="2400" i="1" dirty="0" smtClean="0"/>
              <a:t>*parents need access for each child</a:t>
            </a:r>
          </a:p>
          <a:p>
            <a:pPr marL="457200" lvl="1" indent="0">
              <a:buNone/>
            </a:pPr>
            <a:r>
              <a:rPr lang="en-US" dirty="0" smtClean="0"/>
              <a:t>Student Specific</a:t>
            </a:r>
          </a:p>
          <a:p>
            <a:pPr lvl="1"/>
            <a:r>
              <a:rPr lang="en-US" dirty="0" smtClean="0"/>
              <a:t>Vote for student government</a:t>
            </a:r>
          </a:p>
          <a:p>
            <a:pPr lvl="1"/>
            <a:r>
              <a:rPr lang="en-US" dirty="0" smtClean="0"/>
              <a:t>Fill out Course Evaluations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67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a link built – we can have more interaction from our students.</a:t>
            </a:r>
          </a:p>
          <a:p>
            <a:r>
              <a:rPr lang="en-US" dirty="0" smtClean="0"/>
              <a:t>Student Self Reflections</a:t>
            </a:r>
          </a:p>
          <a:p>
            <a:endParaRPr lang="en-US" dirty="0" smtClean="0"/>
          </a:p>
          <a:p>
            <a:r>
              <a:rPr lang="en-US" dirty="0" smtClean="0"/>
              <a:t>They happened because it wasn’t a washing machine in a 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92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Problem: Missing assignment data for advisors - API</a:t>
            </a:r>
          </a:p>
          <a:p>
            <a:r>
              <a:rPr lang="en-US" sz="1200" dirty="0" smtClean="0"/>
              <a:t>Takes forever to figure out if students are missing assignments</a:t>
            </a:r>
          </a:p>
          <a:p>
            <a:endParaRPr lang="en-US" sz="1200" dirty="0" smtClean="0"/>
          </a:p>
          <a:p>
            <a:r>
              <a:rPr lang="en-US" sz="1200" dirty="0" smtClean="0"/>
              <a:t>Can’t make advisors observers </a:t>
            </a:r>
          </a:p>
          <a:p>
            <a:pPr marL="0" indent="0">
              <a:buNone/>
            </a:pPr>
            <a:r>
              <a:rPr lang="en-US" sz="1100" i="1" dirty="0" smtClean="0"/>
              <a:t>*slows canvas way down</a:t>
            </a:r>
          </a:p>
          <a:p>
            <a:endParaRPr lang="en-US" sz="1200" dirty="0" smtClean="0"/>
          </a:p>
          <a:p>
            <a:r>
              <a:rPr lang="en-US" sz="1200" dirty="0" smtClean="0"/>
              <a:t>I’m sure </a:t>
            </a:r>
            <a:r>
              <a:rPr lang="en-US" sz="1200" dirty="0" err="1" smtClean="0"/>
              <a:t>instructure</a:t>
            </a:r>
            <a:r>
              <a:rPr lang="en-US" sz="1200" dirty="0" smtClean="0"/>
              <a:t> will fix this soon, but why wait?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2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API </a:t>
            </a:r>
            <a:r>
              <a:rPr lang="en-US" dirty="0" smtClean="0"/>
              <a:t>– script a </a:t>
            </a:r>
            <a:r>
              <a:rPr lang="en-US" dirty="0" err="1" smtClean="0"/>
              <a:t>csv</a:t>
            </a:r>
            <a:r>
              <a:rPr lang="en-US" dirty="0" smtClean="0"/>
              <a:t> export from the SIS and upload through the API to canvas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("td[data-view='count']").each( function(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index,node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){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(node).data("section");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jQuery.getJSON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canvas_data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section_prenotes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/"+section, function(data){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(node).html(data["count"]);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(node).next() target.html('')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jQuery.each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(data["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prenotes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"], function (index, item) {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target.append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("&lt;span class='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toolanchor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'&gt;" + index + ",&lt;span class='tooltip'&gt;&lt;div&gt;" + item["title"] + "&lt;/div&gt;&lt;/span&gt;&lt;/span&gt;"); }); } ) } 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4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 is looking bright – moving away</a:t>
            </a:r>
            <a:r>
              <a:rPr lang="en-US" baseline="0" dirty="0" smtClean="0"/>
              <a:t> from </a:t>
            </a:r>
            <a:r>
              <a:rPr lang="en-US" baseline="0" smtClean="0"/>
              <a:t>MC tests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25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End of the intro to programming course – students made API-keys and built  desktop apps to access canvas info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02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Printer sales openers</a:t>
            </a:r>
          </a:p>
          <a:p>
            <a:r>
              <a:rPr lang="en-US" dirty="0" smtClean="0"/>
              <a:t> - who cares?</a:t>
            </a:r>
            <a:r>
              <a:rPr lang="en-US" baseline="0" dirty="0" smtClean="0"/>
              <a:t> I don’t – how much is the printer contract?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I’m going to do it anyway but specific to this talk</a:t>
            </a:r>
          </a:p>
          <a:p>
            <a:endParaRPr lang="en-US" baseline="0" dirty="0" smtClean="0"/>
          </a:p>
          <a:p>
            <a:r>
              <a:rPr lang="en-US" baseline="0" dirty="0" smtClean="0"/>
              <a:t>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3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More like House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Put stuff there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Get stuff there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Go there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4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you buy your</a:t>
            </a:r>
            <a:r>
              <a:rPr lang="en-US" baseline="0" dirty="0" smtClean="0"/>
              <a:t> house</a:t>
            </a:r>
          </a:p>
          <a:p>
            <a:r>
              <a:rPr lang="en-US" baseline="0" dirty="0" smtClean="0"/>
              <a:t> - you hang your art</a:t>
            </a:r>
          </a:p>
          <a:p>
            <a:r>
              <a:rPr lang="en-US" baseline="0" dirty="0" smtClean="0"/>
              <a:t> - you paint</a:t>
            </a:r>
          </a:p>
          <a:p>
            <a:r>
              <a:rPr lang="en-US" baseline="0" dirty="0" smtClean="0"/>
              <a:t>Nearly every canvas instance does this already</a:t>
            </a:r>
          </a:p>
          <a:p>
            <a:r>
              <a:rPr lang="en-US" baseline="0" dirty="0" smtClean="0"/>
              <a:t> - you move in some stuff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5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an LTI – feature that you add to canvas</a:t>
            </a:r>
            <a:r>
              <a:rPr lang="en-US" baseline="0" dirty="0" smtClean="0"/>
              <a:t> school/department/course levels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unlike an app on a smart phone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Washing Machine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 more LTIs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Favor – role play:</a:t>
            </a:r>
          </a:p>
          <a:p>
            <a:r>
              <a:rPr lang="en-US" baseline="0" dirty="0" smtClean="0"/>
              <a:t>Do you have an LTI integration? –if they say no- say, hmm… </a:t>
            </a:r>
            <a:r>
              <a:rPr lang="en-US" baseline="0" dirty="0" err="1" smtClean="0"/>
              <a:t>ohh</a:t>
            </a:r>
            <a:r>
              <a:rPr lang="en-US" baseline="0" dirty="0" smtClean="0"/>
              <a:t>… ok, go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site is great, highly recommended and most things are free.</a:t>
            </a:r>
          </a:p>
          <a:p>
            <a:endParaRPr lang="en-US" dirty="0" smtClean="0"/>
          </a:p>
          <a:p>
            <a:r>
              <a:rPr lang="en-US" dirty="0" smtClean="0"/>
              <a:t>App center should make this process</a:t>
            </a:r>
            <a:r>
              <a:rPr lang="en-US" baseline="0" dirty="0" smtClean="0"/>
              <a:t> even closer to the smart phone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57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house comes with a panda care-bear</a:t>
            </a:r>
            <a:r>
              <a:rPr lang="en-US" baseline="0" dirty="0" smtClean="0"/>
              <a:t> army</a:t>
            </a:r>
          </a:p>
          <a:p>
            <a:r>
              <a:rPr lang="en-US" baseline="0" dirty="0" smtClean="0"/>
              <a:t>Deep underground they plot and plan how to upgrade YOUR house</a:t>
            </a:r>
          </a:p>
          <a:p>
            <a:r>
              <a:rPr lang="en-US" baseline="0" dirty="0" smtClean="0"/>
              <a:t>Pretty cool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0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three weeks or so your house gets some nice upgrades. Sometimes they change things that you liked. But overall</a:t>
            </a:r>
            <a:r>
              <a:rPr lang="en-US" baseline="0" dirty="0" smtClean="0"/>
              <a:t> it always improves.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43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great as it is to have your own panda care bear army…</a:t>
            </a:r>
          </a:p>
          <a:p>
            <a:endParaRPr lang="en-US" dirty="0" smtClean="0"/>
          </a:p>
          <a:p>
            <a:r>
              <a:rPr lang="en-US" dirty="0" smtClean="0"/>
              <a:t>You still want canvas to reflect your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BA9A7-CE8F-41E3-A205-B77CE4B2A0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96000" y="5257800"/>
            <a:ext cx="28956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Audiowide" pitchFamily="2" charset="0"/>
                <a:ea typeface="Trade Winds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  <a:latin typeface="Roboto Condensed" pitchFamily="2" charset="0"/>
                <a:ea typeface="Roboto Condensed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June 19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4748" y="6356350"/>
            <a:ext cx="3048000" cy="365125"/>
          </a:xfrm>
        </p:spPr>
        <p:txBody>
          <a:bodyPr/>
          <a:lstStyle/>
          <a:p>
            <a:r>
              <a:rPr lang="en-US" dirty="0" smtClean="0"/>
              <a:t>Jonathan Briggs – </a:t>
            </a:r>
            <a:r>
              <a:rPr lang="en-US" dirty="0" err="1" smtClean="0"/>
              <a:t>Eastisde</a:t>
            </a:r>
            <a:r>
              <a:rPr lang="en-US" dirty="0" smtClean="0"/>
              <a:t> Preparatory School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362945"/>
            <a:ext cx="8427378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7459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37440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12286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June 19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Jonathan Briggs – Eastside Preparatory School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250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00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840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306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920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93046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85470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A01A-7C42-439D-A502-B8749F29B019}" type="datetimeFigureOut">
              <a:rPr lang="en-US" smtClean="0"/>
              <a:t>6/19/2013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4E8B-5485-49F5-A123-B02F0D6D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64758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June 19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252" y="6356350"/>
            <a:ext cx="30244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Jonathan Briggs – </a:t>
            </a:r>
            <a:r>
              <a:rPr lang="en-US" dirty="0" err="1" smtClean="0"/>
              <a:t>Eastisde</a:t>
            </a:r>
            <a:r>
              <a:rPr lang="en-US" dirty="0" smtClean="0"/>
              <a:t> Preparatory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04E8B-5485-49F5-A123-B02F0D6D5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2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bg1"/>
          </a:solidFill>
          <a:latin typeface="Audiowide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Roboto Condensed" pitchFamily="2" charset="0"/>
          <a:ea typeface="Roboto Condensed" pitchFamily="2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Roboto Condensed" pitchFamily="2" charset="0"/>
          <a:ea typeface="Roboto Condensed" pitchFamily="2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Roboto Condensed" pitchFamily="2" charset="0"/>
          <a:ea typeface="Roboto Condensed" pitchFamily="2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Roboto Condensed" pitchFamily="2" charset="0"/>
          <a:ea typeface="Roboto Condensed" pitchFamily="2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Roboto Condensed" pitchFamily="2" charset="0"/>
          <a:ea typeface="Roboto Condensed" pitchFamily="2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ustomizingCanva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mailto:jbriggs@eastsideprep.or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://www.flickr.com/photos/25671211@N02/2487085812/" TargetMode="External"/><Relationship Id="rId4" Type="http://schemas.openxmlformats.org/officeDocument/2006/relationships/hyperlink" Target="http://www.flickr.com/photos/25671211@N02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github.com/JonBriggs/avatari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file:///C:\Users\jbriggs\Documents\InstructureCon2013\student_Canvas_program" TargetMode="Externa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astsideprep.beta.instructure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stsideprep.test.instructure.com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bit.ly/CustomizingCanvas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lti-examples.heroku.com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0.png"/><Relationship Id="rId5" Type="http://schemas.openxmlformats.org/officeDocument/2006/relationships/hyperlink" Target="mailto:jbriggs@eastsideprep.org" TargetMode="External"/><Relationship Id="rId10" Type="http://schemas.openxmlformats.org/officeDocument/2006/relationships/image" Target="../media/image28.png"/><Relationship Id="rId4" Type="http://schemas.openxmlformats.org/officeDocument/2006/relationships/hyperlink" Target="mailto:canvas@eastsideprep.org" TargetMode="External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four11.eastsideprep.org/eps_canvas.j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hyperlink" Target="https://lti-examples.heroku.com/index.html" TargetMode="Externa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382000" cy="1470025"/>
          </a:xfrm>
        </p:spPr>
        <p:txBody>
          <a:bodyPr>
            <a:noAutofit/>
          </a:bodyPr>
          <a:lstStyle/>
          <a:p>
            <a:r>
              <a:rPr lang="en-US" sz="6000" dirty="0" smtClean="0"/>
              <a:t>Making </a:t>
            </a:r>
            <a:r>
              <a:rPr lang="en-US" sz="6000" dirty="0"/>
              <a:t>Canvas Your </a:t>
            </a:r>
            <a:r>
              <a:rPr lang="en-US" sz="6000" dirty="0" smtClean="0"/>
              <a:t>Own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286000"/>
            <a:ext cx="6400800" cy="2895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Learning Management Myths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One Size Fits All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Canvas should fill all my needs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It’s too hard to customize canvas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467" y="6248400"/>
            <a:ext cx="897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Jonathan Briggs,   Director of Technology,   Eastside Preparatory School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286000" y="3124200"/>
            <a:ext cx="2514600" cy="0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733800"/>
            <a:ext cx="4953000" cy="0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2200" y="4343400"/>
            <a:ext cx="5181600" cy="0"/>
          </a:xfrm>
          <a:prstGeom prst="line">
            <a:avLst/>
          </a:prstGeom>
          <a:ln w="50800" cmpd="sng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8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992562"/>
          </a:xfrm>
        </p:spPr>
        <p:txBody>
          <a:bodyPr/>
          <a:lstStyle/>
          <a:p>
            <a:r>
              <a:rPr lang="en-US" dirty="0" smtClean="0"/>
              <a:t>How Can </a:t>
            </a:r>
            <a:br>
              <a:rPr lang="en-US" dirty="0" smtClean="0"/>
            </a:br>
            <a:r>
              <a:rPr lang="en-US" dirty="0" smtClean="0"/>
              <a:t>Canvas Reflect</a:t>
            </a:r>
            <a:br>
              <a:rPr lang="en-US" dirty="0" smtClean="0"/>
            </a:br>
            <a:r>
              <a:rPr lang="en-US" dirty="0" smtClean="0"/>
              <a:t>Your School’s</a:t>
            </a:r>
            <a:br>
              <a:rPr lang="en-US" dirty="0" smtClean="0"/>
            </a:br>
            <a:r>
              <a:rPr lang="en-US" dirty="0" smtClean="0"/>
              <a:t>Identity?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4800600"/>
            <a:ext cx="4571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 Condensed" pitchFamily="18" charset="0"/>
              </a:rPr>
              <a:t>By making your canvas different</a:t>
            </a:r>
            <a:endParaRPr lang="en-US" sz="3200" dirty="0">
              <a:solidFill>
                <a:schemeClr val="bg1"/>
              </a:solidFill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We Need a Plan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Audiowide" pitchFamily="2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Then We Need to Know Our Tools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88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Audiowide" pitchFamily="2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Then </a:t>
            </a:r>
            <a:r>
              <a:rPr lang="en-US" sz="4000" dirty="0" smtClean="0"/>
              <a:t>We Go </a:t>
            </a:r>
            <a:r>
              <a:rPr lang="en-US" sz="4000" dirty="0" smtClean="0"/>
              <a:t>to </a:t>
            </a:r>
            <a:r>
              <a:rPr lang="en-US" sz="4000" dirty="0" smtClean="0"/>
              <a:t>Work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82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60198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Aside: No Need </a:t>
            </a:r>
            <a:br>
              <a:rPr lang="en-US" sz="4800" dirty="0" smtClean="0"/>
            </a:br>
            <a:r>
              <a:rPr lang="en-US" sz="4800" dirty="0" smtClean="0"/>
              <a:t>to Take Notes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r>
              <a:rPr lang="en-US" dirty="0" smtClean="0"/>
              <a:t>Technical details at </a:t>
            </a:r>
            <a:r>
              <a:rPr lang="en-US" dirty="0" smtClean="0">
                <a:hlinkClick r:id="rId3"/>
              </a:rPr>
              <a:t>bit.ly/</a:t>
            </a:r>
            <a:r>
              <a:rPr lang="en-US" dirty="0" err="1" smtClean="0">
                <a:hlinkClick r:id="rId3"/>
              </a:rPr>
              <a:t>CustomizingCanvas</a:t>
            </a:r>
            <a:endParaRPr lang="en-US" dirty="0" smtClean="0"/>
          </a:p>
          <a:p>
            <a:r>
              <a:rPr lang="en-US" dirty="0" smtClean="0"/>
              <a:t>This is being recorded</a:t>
            </a:r>
          </a:p>
          <a:p>
            <a:r>
              <a:rPr lang="en-US" dirty="0" smtClean="0"/>
              <a:t>We’ll be going fast, you are browsing for ideas</a:t>
            </a:r>
          </a:p>
          <a:p>
            <a:r>
              <a:rPr lang="en-US" dirty="0" smtClean="0"/>
              <a:t>You can always email me – </a:t>
            </a:r>
            <a:r>
              <a:rPr lang="en-US" dirty="0" smtClean="0">
                <a:hlinkClick r:id="rId4"/>
              </a:rPr>
              <a:t>jbriggs@eastsideprep.org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http://farm4.staticflickr.com/3644/3328352221_2795fd5f34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37467" cy="26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401762"/>
          </a:xfrm>
        </p:spPr>
        <p:txBody>
          <a:bodyPr>
            <a:noAutofit/>
          </a:bodyPr>
          <a:lstStyle/>
          <a:p>
            <a:pPr marL="0" indent="0"/>
            <a:r>
              <a:rPr lang="en-US" sz="4800" dirty="0"/>
              <a:t>Panda Approved Tools </a:t>
            </a:r>
            <a:r>
              <a:rPr lang="en-US" sz="4000" dirty="0"/>
              <a:t>(in order of complexity)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179637"/>
            <a:ext cx="58674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CSS  - Design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Javascript</a:t>
            </a:r>
            <a:r>
              <a:rPr lang="en-US" dirty="0" smtClean="0"/>
              <a:t> – User Interaction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API – Getting data out, putting data 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LTI – Putting an addition on to your house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Lobbying </a:t>
            </a:r>
            <a:r>
              <a:rPr lang="en-US" dirty="0" err="1" smtClean="0"/>
              <a:t>Instructure</a:t>
            </a:r>
            <a:r>
              <a:rPr lang="en-US" dirty="0"/>
              <a:t> </a:t>
            </a:r>
            <a:r>
              <a:rPr lang="en-US" dirty="0" smtClean="0"/>
              <a:t>that </a:t>
            </a:r>
            <a:r>
              <a:rPr lang="en-US" i="1" u="sng" dirty="0" smtClean="0"/>
              <a:t>your</a:t>
            </a:r>
            <a:r>
              <a:rPr lang="en-US" dirty="0" smtClean="0"/>
              <a:t>  feature should be </a:t>
            </a:r>
            <a:r>
              <a:rPr lang="en-US" i="1" u="sng" dirty="0" smtClean="0"/>
              <a:t>their</a:t>
            </a:r>
            <a:r>
              <a:rPr lang="en-US" dirty="0" smtClean="0"/>
              <a:t>  focus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6" y="3701042"/>
            <a:ext cx="1026444" cy="935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3" y="1676400"/>
            <a:ext cx="1112527" cy="102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4" y="2760134"/>
            <a:ext cx="1376796" cy="1017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4" y="4607134"/>
            <a:ext cx="1201186" cy="1075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30" y="4724400"/>
            <a:ext cx="1988331" cy="20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odoni MT Condensed" pitchFamily="18" charset="0"/>
              </a:rPr>
              <a:t>ARCHITECTURAL DIGEST: Canvas Edition</a:t>
            </a:r>
            <a:br>
              <a:rPr lang="en-US" dirty="0" smtClean="0">
                <a:latin typeface="Bodoni MT Condensed" pitchFamily="18" charset="0"/>
              </a:rPr>
            </a:br>
            <a:r>
              <a:rPr lang="en-US" dirty="0" smtClean="0">
                <a:latin typeface="Bodoni MT Condensed" pitchFamily="18" charset="0"/>
              </a:rPr>
              <a:t>Eastside Preparatory School</a:t>
            </a:r>
            <a:endParaRPr lang="en-US" dirty="0">
              <a:latin typeface="Bodoni MT Condensed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1" y="2133600"/>
            <a:ext cx="791958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2548483" cy="18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73" y="1658428"/>
            <a:ext cx="3321627" cy="344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68983"/>
            <a:ext cx="3310467" cy="1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95" y="5233043"/>
            <a:ext cx="4388420" cy="1527856"/>
          </a:xfrm>
          <a:prstGeom prst="rect">
            <a:avLst/>
          </a:prstGeom>
          <a:noFill/>
          <a:ln>
            <a:noFill/>
          </a:ln>
          <a:effectLst>
            <a:reflection blurRad="25400" stA="48000" endPos="27000" dist="635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4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Eastside Prep’s Architectural Concept:</a:t>
            </a:r>
            <a:endParaRPr lang="en-US" i="1" dirty="0"/>
          </a:p>
        </p:txBody>
      </p:sp>
      <p:pic>
        <p:nvPicPr>
          <p:cNvPr id="1026" name="Picture 2" descr="http://farm3.staticflickr.com/2045/2487085812_5803fd18b8_z.jpg?zz=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4281035" cy="28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567" y="6111240"/>
            <a:ext cx="44374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hlinkClick r:id="rId4"/>
              </a:rPr>
              <a:t>Esteban</a:t>
            </a:r>
            <a:r>
              <a:rPr lang="en-US" sz="1050" dirty="0" smtClean="0">
                <a:solidFill>
                  <a:schemeClr val="bg1"/>
                </a:solidFill>
              </a:rPr>
              <a:t>, Flickr: </a:t>
            </a:r>
            <a:r>
              <a:rPr lang="en-US" sz="1050" dirty="0" smtClean="0">
                <a:solidFill>
                  <a:schemeClr val="bg1"/>
                </a:solidFill>
                <a:hlinkClick r:id="rId5"/>
              </a:rPr>
              <a:t>http://www.flickr.com/photos/25671211@N02/2487085812/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967805"/>
            <a:ext cx="5285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Hubs</a:t>
            </a:r>
            <a:r>
              <a:rPr lang="en-US" sz="320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: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Organizing sites of information. </a:t>
            </a:r>
          </a:p>
          <a:p>
            <a:r>
              <a:rPr lang="en-US" sz="2400" i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LMS, CMS, SIS, AD</a:t>
            </a:r>
            <a:endParaRPr lang="en-US" sz="2400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1" y="4038600"/>
            <a:ext cx="3886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Spokes</a:t>
            </a:r>
            <a:r>
              <a:rPr lang="en-US" sz="320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: </a:t>
            </a:r>
            <a:endParaRPr lang="en-US" sz="3200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Features that enhance.</a:t>
            </a:r>
          </a:p>
          <a:p>
            <a:r>
              <a:rPr lang="en-US" sz="2400" i="1" dirty="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Graphing Calculator, Flickr Search, </a:t>
            </a:r>
            <a:r>
              <a:rPr lang="en-US" sz="2400" i="1" dirty="0" err="1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TurnItIn</a:t>
            </a:r>
            <a:endParaRPr lang="en-US" sz="2800" i="1" dirty="0">
              <a:solidFill>
                <a:schemeClr val="bg1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6223" y="602159"/>
            <a:ext cx="68515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udiowide" pitchFamily="2" charset="0"/>
              </a:rPr>
              <a:t>Hubs and Spokes</a:t>
            </a:r>
          </a:p>
        </p:txBody>
      </p:sp>
      <p:pic>
        <p:nvPicPr>
          <p:cNvPr id="8" name="Picture 6" descr="http://upload.wikimedia.org/wikipedia/commons/e/ea/Star_of_India_capstan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/>
          <a:stretch/>
        </p:blipFill>
        <p:spPr bwMode="auto">
          <a:xfrm>
            <a:off x="5257801" y="1689257"/>
            <a:ext cx="3852332" cy="23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jbriggs\Downloads\CanvasHubSpoke (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"/>
            <a:ext cx="7402830" cy="58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6059269"/>
            <a:ext cx="6320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udiowide" pitchFamily="2" charset="0"/>
              </a:rPr>
              <a:t>Hubs and Spokes @ EPS</a:t>
            </a:r>
            <a:endParaRPr lang="en-US" sz="3600" dirty="0">
              <a:solidFill>
                <a:schemeClr val="bg1"/>
              </a:solidFill>
              <a:latin typeface="Audiowi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11302 -0.1726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0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1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400" dirty="0" smtClean="0"/>
              <a:t>Put information where </a:t>
            </a:r>
            <a:r>
              <a:rPr lang="en-US" sz="4400" i="1" u="sng" dirty="0" smtClean="0"/>
              <a:t>we</a:t>
            </a:r>
            <a:r>
              <a:rPr lang="en-US" sz="4400" i="1" dirty="0" smtClean="0"/>
              <a:t> </a:t>
            </a:r>
            <a:r>
              <a:rPr lang="en-US" sz="4400" dirty="0" smtClean="0"/>
              <a:t>think it ought to be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Have Canvas reflect our philosophy at Eastside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4/4f/Gas_boiler_Junk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81845"/>
            <a:ext cx="2514600" cy="43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78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SIS Imports</a:t>
            </a:r>
            <a:br>
              <a:rPr lang="en-US" dirty="0" smtClean="0"/>
            </a:br>
            <a:r>
              <a:rPr lang="en-US" sz="4000" dirty="0" smtClean="0"/>
              <a:t>(as exciting as the water heater)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55837"/>
            <a:ext cx="74295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{"data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":</a:t>
            </a:r>
          </a:p>
          <a:p>
            <a:pPr marL="0" indent="0">
              <a:buNone/>
            </a:pP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	{"</a:t>
            </a:r>
            <a:r>
              <a:rPr lang="en-US" sz="2600" dirty="0" err="1">
                <a:latin typeface="Courier New" pitchFamily="49" charset="0"/>
                <a:cs typeface="Courier New" pitchFamily="49" charset="0"/>
              </a:rPr>
              <a:t>supplied_batches</a:t>
            </a:r>
            <a:r>
              <a:rPr lang="en-US" sz="2600" dirty="0">
                <a:latin typeface="Courier New" pitchFamily="49" charset="0"/>
                <a:cs typeface="Courier New" pitchFamily="49" charset="0"/>
              </a:rPr>
              <a:t>":["enrollment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"],</a:t>
            </a:r>
          </a:p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2600" dirty="0">
                <a:latin typeface="Courier New" pitchFamily="49" charset="0"/>
                <a:cs typeface="Courier New" pitchFamily="49" charset="0"/>
              </a:rPr>
              <a:t>import_type":"</a:t>
            </a:r>
            <a:r>
              <a:rPr lang="en-US" sz="2600" dirty="0" err="1">
                <a:latin typeface="Courier New" pitchFamily="49" charset="0"/>
                <a:cs typeface="Courier New" pitchFamily="49" charset="0"/>
              </a:rPr>
              <a:t>instructure_csv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"},</a:t>
            </a:r>
          </a:p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2600" dirty="0">
                <a:latin typeface="Courier New" pitchFamily="49" charset="0"/>
                <a:cs typeface="Courier New" pitchFamily="49" charset="0"/>
              </a:rPr>
              <a:t>created_at":"2012-09-11T13:18:35-07:00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",</a:t>
            </a:r>
          </a:p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2600" dirty="0" err="1">
                <a:latin typeface="Courier New" pitchFamily="49" charset="0"/>
                <a:cs typeface="Courier New" pitchFamily="49" charset="0"/>
              </a:rPr>
              <a:t>ended_at":null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,“</a:t>
            </a:r>
          </a:p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updated_at</a:t>
            </a:r>
            <a:r>
              <a:rPr lang="en-US" sz="2600" dirty="0">
                <a:latin typeface="Courier New" pitchFamily="49" charset="0"/>
                <a:cs typeface="Courier New" pitchFamily="49" charset="0"/>
              </a:rPr>
              <a:t>":"2012-09-11T13:18:35-07:00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",</a:t>
            </a:r>
          </a:p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2600" dirty="0">
                <a:latin typeface="Courier New" pitchFamily="49" charset="0"/>
                <a:cs typeface="Courier New" pitchFamily="49" charset="0"/>
              </a:rPr>
              <a:t>progress":87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2600" dirty="0">
                <a:latin typeface="Courier New" pitchFamily="49" charset="0"/>
                <a:cs typeface="Courier New" pitchFamily="49" charset="0"/>
              </a:rPr>
              <a:t>id":4892701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>
              <a:buNone/>
            </a:pPr>
            <a:r>
              <a:rPr lang="en-US" sz="2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2600" dirty="0" err="1">
                <a:latin typeface="Courier New" pitchFamily="49" charset="0"/>
                <a:cs typeface="Courier New" pitchFamily="49" charset="0"/>
              </a:rPr>
              <a:t>workflow_state":"</a:t>
            </a:r>
            <a:r>
              <a:rPr lang="en-US" sz="2600" dirty="0" err="1" smtClean="0">
                <a:latin typeface="Courier New" pitchFamily="49" charset="0"/>
                <a:cs typeface="Courier New" pitchFamily="49" charset="0"/>
              </a:rPr>
              <a:t>importing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“</a:t>
            </a:r>
          </a:p>
          <a:p>
            <a:pPr marL="0" indent="0">
              <a:buNone/>
            </a:pP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2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56" y="0"/>
            <a:ext cx="1026444" cy="9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7620000" cy="2773362"/>
          </a:xfrm>
        </p:spPr>
        <p:txBody>
          <a:bodyPr>
            <a:normAutofit/>
          </a:bodyPr>
          <a:lstStyle/>
          <a:p>
            <a:r>
              <a:rPr lang="en-US" dirty="0" smtClean="0"/>
              <a:t>We’ll Begin Our Tour with the Grades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382000" cy="1470025"/>
          </a:xfrm>
        </p:spPr>
        <p:txBody>
          <a:bodyPr>
            <a:noAutofit/>
          </a:bodyPr>
          <a:lstStyle/>
          <a:p>
            <a:r>
              <a:rPr lang="en-US" sz="4800" dirty="0"/>
              <a:t>Using the API and LTI to Make Canvas Your </a:t>
            </a:r>
            <a:r>
              <a:rPr lang="en-US" sz="4800" dirty="0" smtClean="0"/>
              <a:t>Own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1219200"/>
          </a:xfrm>
        </p:spPr>
        <p:txBody>
          <a:bodyPr/>
          <a:lstStyle/>
          <a:p>
            <a:r>
              <a:rPr lang="en-US" dirty="0" smtClean="0"/>
              <a:t>Why wait for a feature when you can find it or build it? Bolt that sucker on!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6" y="4114800"/>
            <a:ext cx="3123824" cy="2021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67" y="6248400"/>
            <a:ext cx="897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Jonathan Briggs,   Director of Technology,   Eastside Preparatory School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4552950"/>
            <a:ext cx="3686175" cy="1247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562475"/>
            <a:ext cx="1200150" cy="1209675"/>
          </a:xfrm>
          <a:prstGeom prst="rect">
            <a:avLst/>
          </a:prstGeom>
        </p:spPr>
      </p:pic>
      <p:pic>
        <p:nvPicPr>
          <p:cNvPr id="2050" name="Picture 2" descr="\\drives\Administration\Marketing\LOGOs\Swoosh onl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75112"/>
            <a:ext cx="3295650" cy="21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562475"/>
            <a:ext cx="120015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1979 -0.03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18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0.06718 0.00972 C -0.08107 0.01181 -0.10208 0.01667 -0.12326 0.02246 C -0.14757 0.02917 -0.16736 0.03542 -0.18073 0.04121 L -0.24496 0.06713 " pathEditMode="relative" rAng="-696946" ptsTypes="FffFF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2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075 -0.01343 C 0.09079 -0.01667 0.11371 -0.01505 0.13715 -0.00996 C 0.16354 -0.00417 0.18454 0.00393 0.19878 0.01389 L 0.26736 0.05856 " pathEditMode="relative" rAng="564765" ptsTypes="FffFF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97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2901 0.0229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946" y="359362"/>
            <a:ext cx="5658054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Manage the Viewable Data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5587"/>
            <a:ext cx="8763000" cy="1003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Student View				Parent View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 bwMode="auto">
          <a:xfrm>
            <a:off x="437945" y="2604013"/>
            <a:ext cx="2742790" cy="42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"/>
          <a:stretch/>
        </p:blipFill>
        <p:spPr bwMode="auto">
          <a:xfrm>
            <a:off x="5753100" y="2604013"/>
            <a:ext cx="2476500" cy="42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778660" y="3599985"/>
            <a:ext cx="1631540" cy="188641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5200" y="5638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*Note About Security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677" y="0"/>
            <a:ext cx="1112527" cy="1023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04" y="0"/>
            <a:ext cx="1376796" cy="1017108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Clarify Symbols for Students and Parents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3932237"/>
            <a:ext cx="4038600" cy="2773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03716"/>
            <a:ext cx="5334000" cy="553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39" y="152400"/>
            <a:ext cx="1376796" cy="1017108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47800"/>
            <a:ext cx="7315200" cy="3001962"/>
          </a:xfrm>
        </p:spPr>
        <p:txBody>
          <a:bodyPr>
            <a:normAutofit/>
          </a:bodyPr>
          <a:lstStyle/>
          <a:p>
            <a:r>
              <a:rPr lang="en-US" dirty="0" smtClean="0"/>
              <a:t>Now We are Moving to the Course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975" y="274638"/>
            <a:ext cx="5000625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Access the SIS from the LMS</a:t>
            </a:r>
            <a:endParaRPr lang="en-US" sz="20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6875"/>
            <a:ext cx="8782050" cy="3057525"/>
          </a:xfrm>
          <a:prstGeom prst="rect">
            <a:avLst/>
          </a:prstGeom>
          <a:noFill/>
          <a:ln>
            <a:noFill/>
          </a:ln>
          <a:effectLst>
            <a:reflection blurRad="25400" stA="48000" endPos="27000" dist="635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7071"/>
            <a:ext cx="1201186" cy="10759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4876800"/>
            <a:ext cx="8929159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200" dirty="0" smtClean="0"/>
          </a:p>
        </p:txBody>
      </p:sp>
      <p:sp>
        <p:nvSpPr>
          <p:cNvPr id="7" name="5-Point Star 6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Add Internal Links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1030"/>
            <a:ext cx="1026444" cy="935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04" y="0"/>
            <a:ext cx="1376796" cy="101710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5257800" cy="50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638800"/>
            <a:ext cx="1219200" cy="381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-11875" y="2924408"/>
            <a:ext cx="6019800" cy="272626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227667" y="4572000"/>
            <a:ext cx="7829426" cy="144780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/>
          <a:stretch/>
        </p:blipFill>
        <p:spPr bwMode="auto">
          <a:xfrm>
            <a:off x="6019800" y="2971908"/>
            <a:ext cx="3037293" cy="154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63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Novel Custom Links</a:t>
            </a:r>
            <a:br>
              <a:rPr lang="en-US" sz="4000" dirty="0" smtClean="0"/>
            </a:br>
            <a:r>
              <a:rPr lang="en-US" sz="4000" dirty="0" smtClean="0"/>
              <a:t>Weekly Agendas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133600"/>
            <a:ext cx="44958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i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873320"/>
            <a:ext cx="4762500" cy="674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04" y="228600"/>
            <a:ext cx="1376796" cy="1017108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55638"/>
            <a:ext cx="6858000" cy="4297362"/>
          </a:xfrm>
        </p:spPr>
        <p:txBody>
          <a:bodyPr>
            <a:normAutofit/>
          </a:bodyPr>
          <a:lstStyle/>
          <a:p>
            <a:r>
              <a:rPr lang="en-US" dirty="0" smtClean="0"/>
              <a:t>Now Let’s Look at Additions and the Exterior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12363"/>
            <a:ext cx="7620000" cy="439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5715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 SIS Dashboard for Students and Parents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7071"/>
            <a:ext cx="1201186" cy="10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As our customization skills improved we moved from solving problems to seeing opportunities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626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696200" cy="22399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Opportunity: Student Self Assessments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7244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47899"/>
            <a:ext cx="5096966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98131"/>
            <a:ext cx="4181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4" y="0"/>
            <a:ext cx="1201186" cy="10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But really…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5630"/>
            <a:ext cx="8229600" cy="4495102"/>
          </a:xfrm>
        </p:spPr>
      </p:pic>
    </p:spTree>
    <p:extLst>
      <p:ext uri="{BB962C8B-B14F-4D97-AF65-F5344CB8AC3E}">
        <p14:creationId xmlns:p14="http://schemas.microsoft.com/office/powerpoint/2010/main" val="17261019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Looking from the Outside In</a:t>
            </a:r>
            <a:endParaRPr lang="en-US" sz="4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4"/>
          <a:stretch/>
        </p:blipFill>
        <p:spPr bwMode="auto">
          <a:xfrm>
            <a:off x="1647261" y="1828800"/>
            <a:ext cx="5550217" cy="186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9228" y="3962400"/>
            <a:ext cx="432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5,000 API Requests Takes a few minutes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0" y="4445697"/>
            <a:ext cx="7462060" cy="208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06" y="0"/>
            <a:ext cx="1026444" cy="935048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543800" cy="10668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Data Analysis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On Courses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33073"/>
            <a:ext cx="6019800" cy="472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://farm9.staticflickr.com/8322/8031897271_9c63e48a29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/>
          <a:stretch/>
        </p:blipFill>
        <p:spPr bwMode="auto">
          <a:xfrm>
            <a:off x="16933" y="4572000"/>
            <a:ext cx="4876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06" y="0"/>
            <a:ext cx="1026444" cy="9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81000"/>
            <a:ext cx="6791324" cy="1036638"/>
          </a:xfrm>
        </p:spPr>
        <p:txBody>
          <a:bodyPr>
            <a:noAutofit/>
          </a:bodyPr>
          <a:lstStyle/>
          <a:p>
            <a:r>
              <a:rPr lang="en-US" sz="3600" dirty="0" smtClean="0"/>
              <a:t>Opportunity: Faculty Want to </a:t>
            </a:r>
            <a:r>
              <a:rPr lang="en-US" sz="3600" dirty="0" err="1" smtClean="0"/>
              <a:t>Gamify</a:t>
            </a:r>
            <a:r>
              <a:rPr lang="en-US" sz="3600" dirty="0" smtClean="0"/>
              <a:t> a Project </a:t>
            </a:r>
            <a:r>
              <a:rPr lang="en-US" sz="3600" dirty="0" err="1" smtClean="0"/>
              <a:t>Avatari</a:t>
            </a:r>
            <a:r>
              <a:rPr lang="en-US" sz="3600" dirty="0" smtClean="0"/>
              <a:t> - LTI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hlinkClick r:id="rId3"/>
              </a:rPr>
              <a:t>https://github.com/JonBriggs/avatari</a:t>
            </a:r>
            <a:r>
              <a:rPr lang="en-US" sz="2800" dirty="0" smtClean="0"/>
              <a:t> - </a:t>
            </a:r>
            <a:r>
              <a:rPr lang="en-US" sz="2800" dirty="0" err="1" smtClean="0"/>
              <a:t>preAlpha</a:t>
            </a: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33625"/>
            <a:ext cx="54006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5158"/>
            <a:ext cx="14954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325157"/>
            <a:ext cx="14859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45452"/>
            <a:ext cx="14573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45452"/>
            <a:ext cx="14859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4" y="63989"/>
            <a:ext cx="1201186" cy="10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274638"/>
            <a:ext cx="8829675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Getting Students in On the Fu</a:t>
            </a:r>
            <a:r>
              <a:rPr lang="en-US" sz="2800" dirty="0" smtClean="0"/>
              <a:t>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Opportunity: Going Meta in Programming Class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429000"/>
            <a:ext cx="8401050" cy="208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64961"/>
            <a:ext cx="4605867" cy="257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3661" y="5642001"/>
            <a:ext cx="116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5" action="ppaction://hlinkfile"/>
              </a:rPr>
              <a:t>Live Demo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23" y="936834"/>
            <a:ext cx="1026444" cy="935048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Aside: What you never see!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It never works right the first time</a:t>
            </a:r>
          </a:p>
          <a:p>
            <a:r>
              <a:rPr lang="en-US" dirty="0" smtClean="0"/>
              <a:t>These customizations can break stuff - </a:t>
            </a:r>
            <a:r>
              <a:rPr lang="en-US" b="1" dirty="0" smtClean="0"/>
              <a:t>TEST</a:t>
            </a:r>
          </a:p>
          <a:p>
            <a:pPr lvl="1"/>
            <a:r>
              <a:rPr lang="en-US" dirty="0" smtClean="0"/>
              <a:t>Use </a:t>
            </a:r>
            <a:r>
              <a:rPr lang="en-US" dirty="0" smtClean="0">
                <a:hlinkClick r:id="rId3"/>
              </a:rPr>
              <a:t>&lt;</a:t>
            </a:r>
            <a:r>
              <a:rPr lang="en-US" dirty="0" err="1" smtClean="0">
                <a:hlinkClick r:id="rId3"/>
              </a:rPr>
              <a:t>yourschool</a:t>
            </a:r>
            <a:r>
              <a:rPr lang="en-US" dirty="0" smtClean="0">
                <a:hlinkClick r:id="rId3"/>
              </a:rPr>
              <a:t>&gt;.beta.instructure.com </a:t>
            </a:r>
            <a:r>
              <a:rPr lang="en-US" dirty="0" smtClean="0">
                <a:hlinkClick r:id="rId4"/>
              </a:rPr>
              <a:t>&lt;</a:t>
            </a:r>
            <a:r>
              <a:rPr lang="en-US" dirty="0" err="1" smtClean="0">
                <a:hlinkClick r:id="rId4"/>
              </a:rPr>
              <a:t>yourschool</a:t>
            </a:r>
            <a:r>
              <a:rPr lang="en-US" dirty="0" smtClean="0">
                <a:hlinkClick r:id="rId4"/>
              </a:rPr>
              <a:t>&gt;.test.instructure.com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ouble check the </a:t>
            </a:r>
            <a:r>
              <a:rPr lang="en-US" dirty="0" err="1" smtClean="0"/>
              <a:t>gradebook</a:t>
            </a:r>
            <a:r>
              <a:rPr lang="en-US" dirty="0" smtClean="0"/>
              <a:t> when doing </a:t>
            </a:r>
            <a:r>
              <a:rPr lang="en-US" dirty="0" err="1" smtClean="0"/>
              <a:t>javascript</a:t>
            </a:r>
            <a:r>
              <a:rPr lang="en-US" dirty="0" smtClean="0"/>
              <a:t> customizations </a:t>
            </a:r>
          </a:p>
          <a:p>
            <a:pPr lvl="1"/>
            <a:r>
              <a:rPr lang="en-US" dirty="0" smtClean="0"/>
              <a:t>Beware of Caching </a:t>
            </a:r>
          </a:p>
          <a:p>
            <a:r>
              <a:rPr lang="en-US" dirty="0" smtClean="0"/>
              <a:t>It takes twice as long as you account for… even if you account for this rule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It’s </a:t>
            </a:r>
            <a:r>
              <a:rPr lang="en-US" i="1" u="sng" dirty="0" smtClean="0"/>
              <a:t>your</a:t>
            </a:r>
            <a:r>
              <a:rPr lang="en-US" dirty="0" smtClean="0"/>
              <a:t> Canvas</a:t>
            </a:r>
            <a:br>
              <a:rPr lang="en-US" dirty="0" smtClean="0"/>
            </a:br>
            <a:r>
              <a:rPr lang="en-US" sz="3600" dirty="0" smtClean="0"/>
              <a:t> …and you can drive it like a rental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752600"/>
            <a:ext cx="8610599" cy="3581400"/>
          </a:xfrm>
        </p:spPr>
        <p:txBody>
          <a:bodyPr/>
          <a:lstStyle/>
          <a:p>
            <a:r>
              <a:rPr lang="en-US" sz="2400" dirty="0" smtClean="0"/>
              <a:t>Play with the LTI Apps at </a:t>
            </a:r>
          </a:p>
          <a:p>
            <a:pPr marL="457200" lvl="1" indent="0">
              <a:buNone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lti-examples.heroku.com/index.html</a:t>
            </a:r>
            <a:endParaRPr lang="en-US" sz="2000" dirty="0" smtClean="0"/>
          </a:p>
          <a:p>
            <a:r>
              <a:rPr lang="en-US" sz="2400" dirty="0" smtClean="0"/>
              <a:t>Check out </a:t>
            </a:r>
            <a:r>
              <a:rPr lang="en-US" sz="2400" dirty="0" smtClean="0">
                <a:hlinkClick r:id="rId3"/>
              </a:rPr>
              <a:t>bit.ly/</a:t>
            </a:r>
            <a:r>
              <a:rPr lang="en-US" sz="2400" dirty="0" err="1" smtClean="0">
                <a:hlinkClick r:id="rId3"/>
              </a:rPr>
              <a:t>CustomizingCanvas</a:t>
            </a:r>
            <a:r>
              <a:rPr lang="en-US" sz="2400" dirty="0" smtClean="0"/>
              <a:t> and learn a tool</a:t>
            </a:r>
          </a:p>
          <a:p>
            <a:r>
              <a:rPr lang="en-US" sz="2400" dirty="0" smtClean="0"/>
              <a:t>Contact us at Eastside Prep</a:t>
            </a:r>
            <a:endParaRPr lang="en-US" sz="2400" dirty="0" smtClean="0"/>
          </a:p>
          <a:p>
            <a:pPr lvl="1"/>
            <a:r>
              <a:rPr lang="en-US" sz="1800" dirty="0" smtClean="0">
                <a:hlinkClick r:id="rId4"/>
              </a:rPr>
              <a:t>canvas@eastsideprep.org</a:t>
            </a:r>
            <a:r>
              <a:rPr lang="en-US" sz="1800" dirty="0" smtClean="0"/>
              <a:t> (or </a:t>
            </a:r>
            <a:r>
              <a:rPr lang="en-US" sz="1800" dirty="0" smtClean="0">
                <a:hlinkClick r:id="rId5"/>
              </a:rPr>
              <a:t>jbriggs@eastsideprep.org</a:t>
            </a:r>
            <a:r>
              <a:rPr lang="en-US" sz="1800" dirty="0" smtClean="0"/>
              <a:t> )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1200" y="5105400"/>
            <a:ext cx="3352800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jbriggs\Documents\InstructureCon2013\house model\garage_addi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39703"/>
            <a:ext cx="5714999" cy="291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43" y="1598662"/>
            <a:ext cx="2667000" cy="1002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03" y="2839216"/>
            <a:ext cx="1026444" cy="935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809" y="3624490"/>
            <a:ext cx="1112527" cy="1023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40" y="5536092"/>
            <a:ext cx="1376796" cy="1017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05" y="4617216"/>
            <a:ext cx="1201186" cy="10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Examples – problems fixed</a:t>
            </a:r>
          </a:p>
          <a:p>
            <a:pPr lvl="1"/>
            <a:r>
              <a:rPr lang="en-US" dirty="0" smtClean="0"/>
              <a:t>SIS import scripts (API)</a:t>
            </a:r>
          </a:p>
          <a:p>
            <a:pPr lvl="1"/>
            <a:r>
              <a:rPr lang="en-US" dirty="0" smtClean="0"/>
              <a:t>Remove the graphs (</a:t>
            </a:r>
            <a:r>
              <a:rPr lang="en-US" dirty="0" err="1" smtClean="0"/>
              <a:t>css</a:t>
            </a:r>
            <a:r>
              <a:rPr lang="en-US" dirty="0" smtClean="0"/>
              <a:t> + </a:t>
            </a:r>
            <a:r>
              <a:rPr lang="en-US" dirty="0" err="1" smtClean="0"/>
              <a:t>javascript</a:t>
            </a:r>
            <a:r>
              <a:rPr lang="en-US" dirty="0" smtClean="0"/>
              <a:t>)</a:t>
            </a:r>
          </a:p>
          <a:p>
            <a:pPr lvl="1"/>
            <a:r>
              <a:rPr lang="en-US" b="1" dirty="0" err="1" smtClean="0"/>
              <a:t>Prenotes</a:t>
            </a:r>
            <a:r>
              <a:rPr lang="en-US" b="1" dirty="0" smtClean="0"/>
              <a:t>(</a:t>
            </a:r>
            <a:r>
              <a:rPr lang="en-US" b="1" dirty="0" err="1" smtClean="0"/>
              <a:t>javascript</a:t>
            </a:r>
            <a:r>
              <a:rPr lang="en-US" b="1" dirty="0" smtClean="0"/>
              <a:t> + rails knowledge)</a:t>
            </a:r>
          </a:p>
          <a:p>
            <a:pPr lvl="1"/>
            <a:r>
              <a:rPr lang="en-US" b="1" dirty="0" smtClean="0"/>
              <a:t>Four11 attendance (</a:t>
            </a:r>
            <a:r>
              <a:rPr lang="en-US" b="1" dirty="0" err="1" smtClean="0"/>
              <a:t>lti</a:t>
            </a:r>
            <a:r>
              <a:rPr lang="en-US" b="1" dirty="0" smtClean="0"/>
              <a:t> plus external app)</a:t>
            </a:r>
          </a:p>
          <a:p>
            <a:pPr lvl="1"/>
            <a:r>
              <a:rPr lang="en-US" b="1" dirty="0" smtClean="0"/>
              <a:t>EPS Grading Notes (</a:t>
            </a:r>
            <a:r>
              <a:rPr lang="en-US" b="1" dirty="0" err="1" smtClean="0"/>
              <a:t>javascript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Distribute grades online (</a:t>
            </a:r>
            <a:r>
              <a:rPr lang="en-US" b="1" dirty="0" err="1" smtClean="0"/>
              <a:t>lti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Missing Assignment Report (</a:t>
            </a:r>
            <a:r>
              <a:rPr lang="en-US" b="1" dirty="0" err="1" smtClean="0"/>
              <a:t>api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Opportunities</a:t>
            </a:r>
          </a:p>
          <a:p>
            <a:pPr lvl="1"/>
            <a:r>
              <a:rPr lang="en-US" b="1" dirty="0"/>
              <a:t>Professor link on home page(</a:t>
            </a:r>
            <a:r>
              <a:rPr lang="en-US" b="1" dirty="0" err="1"/>
              <a:t>javascript</a:t>
            </a:r>
            <a:r>
              <a:rPr lang="en-US" b="1" dirty="0"/>
              <a:t> + </a:t>
            </a:r>
            <a:r>
              <a:rPr lang="en-US" b="1" dirty="0" err="1"/>
              <a:t>api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Distribute schedules, voting, course </a:t>
            </a:r>
            <a:r>
              <a:rPr lang="en-US" b="1" dirty="0" err="1" smtClean="0"/>
              <a:t>evals</a:t>
            </a:r>
            <a:r>
              <a:rPr lang="en-US" b="1" dirty="0" smtClean="0"/>
              <a:t>(</a:t>
            </a:r>
            <a:r>
              <a:rPr lang="en-US" b="1" dirty="0" err="1" smtClean="0"/>
              <a:t>lti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Student Self Assessments(</a:t>
            </a:r>
            <a:r>
              <a:rPr lang="en-US" b="1" dirty="0" err="1" smtClean="0"/>
              <a:t>lti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err="1" smtClean="0"/>
              <a:t>Avatari</a:t>
            </a:r>
            <a:r>
              <a:rPr lang="en-US" b="1" dirty="0" smtClean="0"/>
              <a:t> (brand new </a:t>
            </a:r>
            <a:r>
              <a:rPr lang="en-US" b="1" dirty="0" err="1" smtClean="0"/>
              <a:t>lti</a:t>
            </a:r>
            <a:r>
              <a:rPr lang="en-US" b="1" dirty="0" smtClean="0"/>
              <a:t>)</a:t>
            </a:r>
          </a:p>
          <a:p>
            <a:pPr lvl="1"/>
            <a:r>
              <a:rPr lang="en-US" dirty="0" smtClean="0"/>
              <a:t>Data mining (</a:t>
            </a:r>
            <a:r>
              <a:rPr lang="en-US" dirty="0" err="1" smtClean="0"/>
              <a:t>api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/>
              <a:t>Going Meta programming assignment(</a:t>
            </a:r>
            <a:r>
              <a:rPr lang="en-US" b="1" dirty="0" err="1" smtClean="0"/>
              <a:t>api</a:t>
            </a:r>
            <a:r>
              <a:rPr lang="en-US" b="1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151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Solution: In the </a:t>
            </a:r>
            <a:r>
              <a:rPr lang="en-US" sz="2800" dirty="0" err="1"/>
              <a:t>j</a:t>
            </a:r>
            <a:r>
              <a:rPr lang="en-US" sz="2800" dirty="0" err="1" smtClean="0"/>
              <a:t>avascript</a:t>
            </a:r>
            <a:r>
              <a:rPr lang="en-US" sz="2800" dirty="0" smtClean="0"/>
              <a:t> bring the links back for students and teachers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72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https://four11.eastsideprep.org/eps_canvas.js</a:t>
            </a:r>
            <a:r>
              <a:rPr lang="en-US" sz="2400" dirty="0" smtClean="0"/>
              <a:t> - For full code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Find out if we are on a class page by scanning the body’s class attribute for context-course_12345, save 12345 as the course code.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Look in the menu area under course 12345 for “enrolled as:” to find 	the  role of the user.</a:t>
            </a:r>
          </a:p>
          <a:p>
            <a:pPr lvl="2"/>
            <a:r>
              <a:rPr lang="en-US" sz="1600" dirty="0" smtClean="0"/>
              <a:t>If the role is Observer or not found – remove the node that contains the graphs from the DOM</a:t>
            </a:r>
          </a:p>
          <a:p>
            <a:pPr lvl="2"/>
            <a:r>
              <a:rPr lang="en-US" sz="1600" dirty="0" smtClean="0"/>
              <a:t>If the role is Teacher or Student – Show the div that was hidden by the CSS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*This is a UI solution, easily worked </a:t>
            </a:r>
          </a:p>
          <a:p>
            <a:pPr marL="0" indent="0">
              <a:buNone/>
            </a:pPr>
            <a:r>
              <a:rPr lang="en-US" sz="2400" dirty="0" smtClean="0"/>
              <a:t>around by a clever user</a:t>
            </a:r>
          </a:p>
        </p:txBody>
      </p:sp>
    </p:spTree>
    <p:extLst>
      <p:ext uri="{BB962C8B-B14F-4D97-AF65-F5344CB8AC3E}">
        <p14:creationId xmlns:p14="http://schemas.microsoft.com/office/powerpoint/2010/main" val="2384478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Preset Form in URL (Rails Trick)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&lt;li class=%27section%27&gt;&lt;a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href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='https://eastsideprep.instructure.com/courses/" +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courseID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+ "/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calendar_events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new?</a:t>
            </a:r>
            <a:r>
              <a:rPr lang="en-US" sz="3600" b="1" dirty="0" err="1">
                <a:latin typeface="Courier New" pitchFamily="49" charset="0"/>
                <a:cs typeface="Courier New" pitchFamily="49" charset="0"/>
              </a:rPr>
              <a:t>title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" +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shortName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+ ":+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TOPICS&amp;</a:t>
            </a:r>
            <a:r>
              <a:rPr lang="en-US" sz="3600" b="1" dirty="0" err="1">
                <a:latin typeface="Courier New" pitchFamily="49" charset="0"/>
                <a:cs typeface="Courier New" pitchFamily="49" charset="0"/>
              </a:rPr>
              <a:t>start_at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" +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preNoteDay.toDateString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().split(" ").join("+") + "&amp;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end_at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=" +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preNoteDay.toDateString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().split(" ").join("+") + "&amp;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description=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%3ctable+border=%271%27%3e%3ctr%3e%3cth%3e%3cstrong%3eMonday%3c/strong%3e%3c/th%3e%3c/tr%3e%3ctr%3e%3ctd%3eGuiding+questions,+background+info,+pre-thinking+prompts,+and%2For+context+as+preparation+for+the+next+day%27s+class+(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rather+than+solely+assignment+directions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.%3c/td%3e%3c/tr%3e%3ctr%3e%3cth%3e%3cstrong%3eTuesday%3c/strong%3e%3c/th%3e%3c/tr%3e%3ctr%3e%3ctd%3e%3c/td%3e%3c/tr%3e%3ctr%3e%3cth%3e%3cstrong%3eWednesday%2FThursday%3c/strong%3e%3c/th%3e%3c/tr%3e%3ctr%3e%3ctd%3e%3c/td%3e%3c/tr%3e%3ctr%3e%3cth%3e%3cstrong%3eFriday%3c/strong%3e%3c/th%3e%3c/tr%3e%3ctr%3e%3ctd%3e%3c/td%3e%3ctr%3e%3c/table%3e'&gt;New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Prenote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&lt;/a&gt;&lt;/li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 smtClean="0"/>
              <a:t>TEST! Different browsers have different max URLs Lengths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7323950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Opportunity: Analytics on Canvas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API to ask questions about your school?</a:t>
            </a:r>
          </a:p>
          <a:p>
            <a:pPr lvl="1"/>
            <a:r>
              <a:rPr lang="en-US" dirty="0" smtClean="0"/>
              <a:t>Number of assignments per student per day?</a:t>
            </a:r>
          </a:p>
          <a:p>
            <a:pPr lvl="1"/>
            <a:r>
              <a:rPr lang="en-US" dirty="0" smtClean="0"/>
              <a:t>Names of all modules being taught?</a:t>
            </a:r>
          </a:p>
          <a:p>
            <a:pPr lvl="1"/>
            <a:r>
              <a:rPr lang="en-US" dirty="0" smtClean="0"/>
              <a:t>Logins per day per student</a:t>
            </a:r>
          </a:p>
          <a:p>
            <a:pPr lvl="1"/>
            <a:r>
              <a:rPr lang="en-US" dirty="0" smtClean="0"/>
              <a:t>Nearly anything you can think of can be scraped</a:t>
            </a:r>
          </a:p>
          <a:p>
            <a:pPr lvl="1"/>
            <a:r>
              <a:rPr lang="en-US" dirty="0" smtClean="0"/>
              <a:t>Number of </a:t>
            </a:r>
            <a:r>
              <a:rPr lang="en-US" dirty="0" err="1" smtClean="0"/>
              <a:t>prenote</a:t>
            </a:r>
            <a:r>
              <a:rPr lang="en-US" dirty="0" smtClean="0"/>
              <a:t> entries per teacher per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217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84140"/>
            <a:ext cx="8077200" cy="4411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Move in, fix it up a little bit</a:t>
            </a:r>
            <a:endParaRPr lang="en-US" sz="39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676400"/>
            <a:ext cx="8091371" cy="44196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8842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Audiowide" pitchFamily="2" charset="0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add </a:t>
            </a:r>
            <a:r>
              <a:rPr lang="en-US" sz="3200" dirty="0"/>
              <a:t>s</a:t>
            </a:r>
            <a:r>
              <a:rPr lang="en-US" sz="3200" dirty="0" smtClean="0"/>
              <a:t>ome Furniture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83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0" y="1600200"/>
            <a:ext cx="6858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– 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 1:1 Tablet PC Program</a:t>
            </a:r>
          </a:p>
          <a:p>
            <a:pPr marL="0" indent="0">
              <a:buNone/>
            </a:pPr>
            <a:r>
              <a:rPr lang="en-US" sz="2400" dirty="0" smtClean="0"/>
              <a:t>Migrated from a roll-your-own LMS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				Agile, dedicated faculty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19599"/>
            <a:ext cx="2914650" cy="170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2426890"/>
            <a:ext cx="1500188" cy="191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1938338" cy="219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192" y="914400"/>
            <a:ext cx="67818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Environment @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99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Problem: Canvas Can’t </a:t>
            </a:r>
            <a:br>
              <a:rPr lang="en-US" sz="4000" dirty="0" smtClean="0"/>
            </a:br>
            <a:r>
              <a:rPr lang="en-US" sz="4000" dirty="0" smtClean="0"/>
              <a:t>Accommodate All Needs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en-US" sz="3600" b="1" i="1" dirty="0" smtClean="0"/>
              <a:t>Solution: </a:t>
            </a:r>
            <a:r>
              <a:rPr lang="en-US" sz="3600" i="1" dirty="0" smtClean="0"/>
              <a:t>Find or build a spoke to…</a:t>
            </a:r>
          </a:p>
          <a:p>
            <a:pPr marL="0" indent="0">
              <a:buNone/>
            </a:pPr>
            <a:r>
              <a:rPr lang="en-US" sz="2400" dirty="0" smtClean="0"/>
              <a:t>Channel data from another hub 	Add functionality to Canvas</a:t>
            </a:r>
          </a:p>
          <a:p>
            <a:pPr marL="0" indent="0">
              <a:buNone/>
            </a:pPr>
            <a:r>
              <a:rPr lang="en-US" sz="2400" dirty="0" smtClean="0"/>
              <a:t>Tweak the design for your users	Have fun and try new things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3600" i="1" dirty="0" smtClean="0"/>
              <a:t>				</a:t>
            </a:r>
            <a:r>
              <a:rPr lang="en-US" sz="2800" i="1" dirty="0" smtClean="0"/>
              <a:t>	Bonus: Canvas Spokes 						can be Scoped!</a:t>
            </a:r>
          </a:p>
          <a:p>
            <a:endParaRPr lang="en-US" dirty="0"/>
          </a:p>
        </p:txBody>
      </p:sp>
      <p:pic>
        <p:nvPicPr>
          <p:cNvPr id="4100" name="Picture 4" descr="https://lh5.googleusercontent.com/-QjhIVi0rgF8/UF8LWHwpKtI/AAAAAAAAIE0/hDbZ93fKhTo/Grumpiest%2Bcat%2Byou%2527ll%2Bsee%2Ball%2Bda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b="9076"/>
          <a:stretch/>
        </p:blipFill>
        <p:spPr bwMode="auto">
          <a:xfrm flipH="1">
            <a:off x="533400" y="76200"/>
            <a:ext cx="1093093" cy="13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e/ea/Star_of_India_capstan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/>
          <a:stretch/>
        </p:blipFill>
        <p:spPr bwMode="auto">
          <a:xfrm>
            <a:off x="-1" y="3962400"/>
            <a:ext cx="4816005" cy="289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952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Ways to Customize Canvas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60198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 smtClean="0"/>
              <a:t>javascript</a:t>
            </a:r>
            <a:r>
              <a:rPr lang="en-US" sz="2800" dirty="0" smtClean="0"/>
              <a:t> – interact with page content</a:t>
            </a:r>
          </a:p>
          <a:p>
            <a:endParaRPr lang="en-US" sz="2800" dirty="0" smtClean="0"/>
          </a:p>
          <a:p>
            <a:r>
              <a:rPr lang="en-US" sz="2800" dirty="0"/>
              <a:t>CSS – Design adjustments (branding)</a:t>
            </a:r>
          </a:p>
          <a:p>
            <a:endParaRPr lang="en-US" sz="2800" dirty="0" smtClean="0"/>
          </a:p>
          <a:p>
            <a:r>
              <a:rPr lang="en-US" sz="2800" dirty="0" smtClean="0"/>
              <a:t>LTI Tools - Add features to canvas</a:t>
            </a:r>
          </a:p>
          <a:p>
            <a:pPr lvl="1"/>
            <a:r>
              <a:rPr lang="en-US" sz="2400" dirty="0" smtClean="0"/>
              <a:t>Add links to navigation, rich text editor features</a:t>
            </a:r>
          </a:p>
          <a:p>
            <a:pPr lvl="1"/>
            <a:r>
              <a:rPr lang="en-US" sz="2400" dirty="0" smtClean="0"/>
              <a:t>Add External Tools to Modules</a:t>
            </a:r>
          </a:p>
          <a:p>
            <a:pPr lvl="1"/>
            <a:r>
              <a:rPr lang="en-US" sz="2400" dirty="0" smtClean="0"/>
              <a:t>Add </a:t>
            </a:r>
            <a:r>
              <a:rPr lang="en-US" sz="2400" dirty="0" err="1" smtClean="0"/>
              <a:t>facebook</a:t>
            </a:r>
            <a:r>
              <a:rPr lang="en-US" sz="2400" dirty="0" smtClean="0"/>
              <a:t> style apps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API – talk to canvas behind the scenes</a:t>
            </a:r>
            <a:endParaRPr lang="en-US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567357"/>
            <a:ext cx="3158067" cy="159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229096"/>
            <a:ext cx="26479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6" y="4196413"/>
            <a:ext cx="3419475" cy="8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6" b="17596"/>
          <a:stretch/>
        </p:blipFill>
        <p:spPr bwMode="auto">
          <a:xfrm>
            <a:off x="738187" y="5596466"/>
            <a:ext cx="4976813" cy="126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8885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Problem: Math and Science Teachers want better equations - </a:t>
            </a:r>
            <a:r>
              <a:rPr lang="en-US" sz="4000" dirty="0" err="1" smtClean="0"/>
              <a:t>Javascript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0386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Solution: Add in the </a:t>
            </a:r>
            <a:r>
              <a:rPr lang="en-US" b="1" dirty="0" err="1" smtClean="0"/>
              <a:t>MathJax</a:t>
            </a:r>
            <a:r>
              <a:rPr lang="en-US" b="1" dirty="0" smtClean="0"/>
              <a:t> library</a:t>
            </a:r>
          </a:p>
          <a:p>
            <a:pPr marL="0" indent="0">
              <a:buNone/>
            </a:pP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mj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('script'); 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mj.type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 'text/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'; 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mj.async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 true; 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mj.src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 'https://d3eoax9i5htok0.cloudfront.net/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mathjax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/latest/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MathJax.js?config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TeX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-MML-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AM_HTMLorMML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'; 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('body')[0].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mj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</a:t>
            </a:r>
            <a:endParaRPr lang="en-US" sz="24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194" name="Picture 2" descr="http://t2.gstatic.com/images?q=tbn:ANd9GcSao839gq5uK4bFbBtBYk4xuwfwLHdRS4NnS4sAZFg3vqVkikWo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2" y="5562600"/>
            <a:ext cx="303195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7455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Aside: LTI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What are they? Why LTIs are so important?</a:t>
            </a:r>
          </a:p>
          <a:p>
            <a:r>
              <a:rPr lang="en-US" dirty="0" smtClean="0"/>
              <a:t>Request LTIs all the </a:t>
            </a:r>
            <a:r>
              <a:rPr lang="en-US" dirty="0" smtClean="0"/>
              <a:t>time! </a:t>
            </a:r>
            <a:r>
              <a:rPr lang="en-US" dirty="0" smtClean="0"/>
              <a:t>- </a:t>
            </a:r>
            <a:r>
              <a:rPr lang="en-US" sz="2800" i="1" dirty="0" smtClean="0"/>
              <a:t>Here’s How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85289"/>
            <a:ext cx="7239000" cy="3696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4" y="0"/>
            <a:ext cx="1201186" cy="10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828800"/>
            <a:ext cx="7086601" cy="457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/>
          <a:lstStyle/>
          <a:p>
            <a:r>
              <a:rPr lang="en-US" dirty="0" smtClean="0"/>
              <a:t>Head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0588"/>
            <a:ext cx="4648200" cy="129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4324350"/>
            <a:ext cx="15525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19750"/>
            <a:ext cx="16573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5619750"/>
            <a:ext cx="19335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430590"/>
            <a:ext cx="1571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3276600"/>
            <a:ext cx="15049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48350"/>
            <a:ext cx="981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305175"/>
            <a:ext cx="1238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42336" y="6688667"/>
            <a:ext cx="152401" cy="1333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really a house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2007"/>
            <a:ext cx="8229600" cy="42023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723"/>
            <a:ext cx="9144000" cy="46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20717 L 0 4.44444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Helper Care Bear Pandas?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2007"/>
            <a:ext cx="8229600" cy="420234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8273034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We’re Special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05000"/>
            <a:ext cx="8229598" cy="4202348"/>
          </a:xfrm>
        </p:spPr>
      </p:pic>
      <p:sp>
        <p:nvSpPr>
          <p:cNvPr id="5" name="TextBox 4"/>
          <p:cNvSpPr txBox="1"/>
          <p:nvPr/>
        </p:nvSpPr>
        <p:spPr>
          <a:xfrm>
            <a:off x="2546535" y="1244025"/>
            <a:ext cx="4032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 Condensed" pitchFamily="18" charset="0"/>
              </a:rPr>
              <a:t>…Just like everyone else…</a:t>
            </a:r>
            <a:endParaRPr lang="en-US" sz="3200" dirty="0">
              <a:solidFill>
                <a:schemeClr val="bg1"/>
              </a:solidFill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</TotalTime>
  <Words>1671</Words>
  <Application>Microsoft Office PowerPoint</Application>
  <PresentationFormat>On-screen Show (4:3)</PresentationFormat>
  <Paragraphs>298</Paragraphs>
  <Slides>43</Slides>
  <Notes>29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Making Canvas Your Own</vt:lpstr>
      <vt:lpstr>Using the API and LTI to Make Canvas Your Own</vt:lpstr>
      <vt:lpstr>But really…</vt:lpstr>
      <vt:lpstr>Move in, fix it up a little bit</vt:lpstr>
      <vt:lpstr>Aside: LTI</vt:lpstr>
      <vt:lpstr>Head to</vt:lpstr>
      <vt:lpstr>It’s really a house+</vt:lpstr>
      <vt:lpstr>Helper Care Bear Pandas?</vt:lpstr>
      <vt:lpstr>But We’re Special</vt:lpstr>
      <vt:lpstr>How Can  Canvas Reflect Your School’s Identity? </vt:lpstr>
      <vt:lpstr>First We Need a Plan</vt:lpstr>
      <vt:lpstr>Aside: No Need  to Take Notes</vt:lpstr>
      <vt:lpstr>Panda Approved Tools (in order of complexity)</vt:lpstr>
      <vt:lpstr>ARCHITECTURAL DIGEST: Canvas Edition Eastside Preparatory School</vt:lpstr>
      <vt:lpstr>Eastside Prep’s Architectural Concept:</vt:lpstr>
      <vt:lpstr>PowerPoint Presentation</vt:lpstr>
      <vt:lpstr>PLAN:  Put information where we think it ought to be  Have Canvas reflect our philosophy at Eastside Prep</vt:lpstr>
      <vt:lpstr>SIS Imports (as exciting as the water heater)</vt:lpstr>
      <vt:lpstr>We’ll Begin Our Tour with the Grades Page</vt:lpstr>
      <vt:lpstr>Manage the Viewable Data Points</vt:lpstr>
      <vt:lpstr>Clarify Symbols for Students and Parents</vt:lpstr>
      <vt:lpstr>Now We are Moving to the Course Page</vt:lpstr>
      <vt:lpstr>Access the SIS from the LMS</vt:lpstr>
      <vt:lpstr>Add Internal Links</vt:lpstr>
      <vt:lpstr>Novel Custom Links Weekly Agendas</vt:lpstr>
      <vt:lpstr>Now Let’s Look at Additions and the Exterior</vt:lpstr>
      <vt:lpstr>An SIS Dashboard for Students and Parents</vt:lpstr>
      <vt:lpstr>Observation</vt:lpstr>
      <vt:lpstr>Opportunity: Student Self Assessments</vt:lpstr>
      <vt:lpstr>Looking from the Outside In</vt:lpstr>
      <vt:lpstr>Data Analysis On Courses</vt:lpstr>
      <vt:lpstr>Opportunity: Faculty Want to Gamify a Project Avatari - LTI</vt:lpstr>
      <vt:lpstr>Getting Students in On the Fun Opportunity: Going Meta in Programming Class</vt:lpstr>
      <vt:lpstr>Aside: What you never see!</vt:lpstr>
      <vt:lpstr>It’s your Canvas  …and you can drive it like a rental</vt:lpstr>
      <vt:lpstr>Contents</vt:lpstr>
      <vt:lpstr>Solution: In the javascript bring the links back for students and teachers</vt:lpstr>
      <vt:lpstr>Preset Form in URL (Rails Trick)</vt:lpstr>
      <vt:lpstr>Opportunity: Analytics on Canvas Data</vt:lpstr>
      <vt:lpstr>Environment @</vt:lpstr>
      <vt:lpstr>Problem: Canvas Can’t  Accommodate All Needs</vt:lpstr>
      <vt:lpstr>Background: Ways to Customize Canvas</vt:lpstr>
      <vt:lpstr>Problem: Math and Science Teachers want better equations - Javascript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by Jonathan Briggs</dc:title>
  <dc:creator>Jonathan Briggs</dc:creator>
  <cp:lastModifiedBy>Jonathan Briggs</cp:lastModifiedBy>
  <cp:revision>115</cp:revision>
  <dcterms:created xsi:type="dcterms:W3CDTF">2013-06-03T18:04:41Z</dcterms:created>
  <dcterms:modified xsi:type="dcterms:W3CDTF">2013-06-19T18:30:43Z</dcterms:modified>
</cp:coreProperties>
</file>